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8" r:id="rId2"/>
    <p:sldId id="259" r:id="rId3"/>
    <p:sldId id="268" r:id="rId4"/>
    <p:sldId id="269" r:id="rId5"/>
    <p:sldId id="270" r:id="rId6"/>
    <p:sldId id="260" r:id="rId7"/>
    <p:sldId id="272" r:id="rId8"/>
    <p:sldId id="273" r:id="rId9"/>
    <p:sldId id="265" r:id="rId10"/>
    <p:sldId id="274" r:id="rId11"/>
    <p:sldId id="267" r:id="rId12"/>
    <p:sldId id="266" r:id="rId13"/>
    <p:sldId id="261" r:id="rId14"/>
    <p:sldId id="271"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F1A63-CAD3-9F45-A37D-7A71CDE352C1}" v="20" dt="2022-10-13T22:54:1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78" autoAdjust="0"/>
    <p:restoredTop sz="84979"/>
  </p:normalViewPr>
  <p:slideViewPr>
    <p:cSldViewPr snapToGrid="0">
      <p:cViewPr>
        <p:scale>
          <a:sx n="90" d="100"/>
          <a:sy n="90" d="100"/>
        </p:scale>
        <p:origin x="1096" y="55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8337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Hello everyone,</a:t>
            </a:r>
            <a:br>
              <a:rPr lang="en-US" sz="1400" baseline="0" dirty="0"/>
            </a:br>
            <a:r>
              <a:rPr lang="en-US" sz="1400" baseline="0" dirty="0"/>
              <a:t>We are team TRACK STARS, and we decided to </a:t>
            </a:r>
            <a:r>
              <a:rPr lang="en-US" sz="1400" baseline="0" dirty="0" err="1"/>
              <a:t>analyse</a:t>
            </a:r>
            <a:r>
              <a:rPr lang="en-US" sz="1400" baseline="0" dirty="0"/>
              <a:t> the Effects of Covid in New Zealand.</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078553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426276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204608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2603148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1316218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1918562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294145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all know that COVID has had a huge impact on almost every sector of our economy as well as our lives.</a:t>
            </a:r>
          </a:p>
          <a:p>
            <a:r>
              <a:rPr lang="en-US" dirty="0"/>
              <a:t>We do not have enough time or resources to cover each sector, so we choose 4 topics, which are :</a:t>
            </a:r>
          </a:p>
          <a:p>
            <a:r>
              <a:rPr lang="en-US" dirty="0"/>
              <a:t>Effects of COVID on CRIME RATE</a:t>
            </a:r>
          </a:p>
          <a:p>
            <a:r>
              <a:rPr lang="en-US" dirty="0"/>
              <a:t>Effects of Vaccination on DEATH RATE</a:t>
            </a:r>
          </a:p>
          <a:p>
            <a:r>
              <a:rPr lang="en-US" dirty="0"/>
              <a:t>Effects of COVID in Agriculture sector</a:t>
            </a:r>
          </a:p>
          <a:p>
            <a:r>
              <a:rPr lang="en-US" dirty="0"/>
              <a:t>And</a:t>
            </a:r>
          </a:p>
          <a:p>
            <a:r>
              <a:rPr lang="en-US" dirty="0"/>
              <a:t>Effects of COVID on NZ GDP</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11004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collected for Covid Cases, Death rate and Vaccination is from Ministry of health Git-Repository.</a:t>
            </a:r>
          </a:p>
          <a:p>
            <a:endParaRPr lang="en-US" dirty="0"/>
          </a:p>
          <a:p>
            <a:r>
              <a:rPr lang="en-US" dirty="0"/>
              <a:t>Crime Rate statistics were collected from the NZ police website Which was another challenge.</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473249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Agriculture and GDP sector the data was collected from Stats NZ</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40781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challenge we faced was to collect the CORRECT data.</a:t>
            </a:r>
          </a:p>
          <a:p>
            <a:r>
              <a:rPr lang="en-US" dirty="0"/>
              <a:t>there is a lot of data available on COVID but not much on how it affects different sectors.</a:t>
            </a:r>
          </a:p>
          <a:p>
            <a:r>
              <a:rPr lang="en-US" dirty="0"/>
              <a:t>So, we took data for each sector and divided into different periods, e.g., before and after 2020.</a:t>
            </a:r>
          </a:p>
          <a:p>
            <a:endParaRPr lang="en-US" dirty="0"/>
          </a:p>
          <a:p>
            <a:r>
              <a:rPr lang="en-US" dirty="0"/>
              <a:t>Now we got the data but there was even bigger problem, that our data had no common ground to join the datasets on.</a:t>
            </a:r>
          </a:p>
          <a:p>
            <a:r>
              <a:rPr lang="en-US" dirty="0"/>
              <a:t>Covid data had number of cases on daily bases, vaccination data was in date-range (weekly or so).</a:t>
            </a:r>
          </a:p>
          <a:p>
            <a:r>
              <a:rPr lang="en-US" dirty="0"/>
              <a:t>Crime data was yearly and was divided into different regions, but once again the region boundary for DHB and Police Districts are different which means most of the Districts didn’t align between COVID and CRIME Dataset.</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00397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screen shows the Trend line for Covid Cases, As you can see that in the beginning when NZ was enforcing Lock-downs the number of cases were very low, but in 2022 the number of cases increased dramatically.</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89706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the data from ministry of Health about COVID was a continues data whereas the data for Crime-Data was very discrete, quarterly and yearly values for different regions.</a:t>
            </a:r>
          </a:p>
          <a:p>
            <a:r>
              <a:rPr lang="en-US" dirty="0"/>
              <a:t>Joining them together was a very big challenge, the only similarity we had between both datasets was regions column, but both datasets used different region boundaries. </a:t>
            </a:r>
          </a:p>
          <a:p>
            <a:r>
              <a:rPr lang="en-US" dirty="0"/>
              <a:t>To remedy that we had to mutate the names of the districts in COVID dataset, so it matches the Crime Rate dataset, </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64040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also wrangled the data for total number of </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2644187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97830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815906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nhealthnz/nz-covid-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police.govt.nz/about-us/publications-statistics/data-and-statistics?nondeskto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tats.govt.nz/information-releases/agricultural-production-statistics-june-2019-final/?fbclid=IwAR2WAR9QR33HcLXF7Nt-JAZZRukfgQiDJhFAukYjOz_HKqKOeQ8kJzxky3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stats.govt.nz/information-releases/gross-domestic-product-june-2022-quarter/?fbclid=IwAR1bfYeCwfOSBIp97SkhGlWFzReIxGYD5Q7Fl5jaCmCf3yLqgXgGKbgwjIw" TargetMode="External"/><Relationship Id="rId4" Type="http://schemas.openxmlformats.org/officeDocument/2006/relationships/hyperlink" Target="https://www.stats.govt.nz/information-releases/agricultural-production-statistics-year-to-june-2021-final/?fbclid=IwAR04a29AGmveWZyfI0V9i9yD-5OP68RAazrGrpmOWMw4GRZKpane8jcWjz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Content Placeholder 2"/>
          <p:cNvSpPr>
            <a:spLocks noGrp="1"/>
          </p:cNvSpPr>
          <p:nvPr>
            <p:ph type="subTitle" idx="1"/>
          </p:nvPr>
        </p:nvSpPr>
        <p:spPr>
          <a:xfrm>
            <a:off x="4439633" y="4518923"/>
            <a:ext cx="3312734" cy="1883427"/>
          </a:xfrm>
          <a:noFill/>
        </p:spPr>
        <p:txBody>
          <a:bodyPr>
            <a:normAutofit/>
          </a:bodyPr>
          <a:lstStyle/>
          <a:p>
            <a:r>
              <a:rPr lang="en-AU" sz="2000" b="1" dirty="0">
                <a:solidFill>
                  <a:srgbClr val="080808"/>
                </a:solidFill>
              </a:rPr>
              <a:t>By</a:t>
            </a:r>
          </a:p>
          <a:p>
            <a:r>
              <a:rPr lang="en-AU" sz="2000" b="1" dirty="0">
                <a:solidFill>
                  <a:srgbClr val="080808"/>
                </a:solidFill>
              </a:rPr>
              <a:t>Track Stars</a:t>
            </a:r>
          </a:p>
          <a:p>
            <a:r>
              <a:rPr lang="en-AU" sz="2000" dirty="0">
                <a:solidFill>
                  <a:srgbClr val="080808"/>
                </a:solidFill>
              </a:rPr>
              <a:t>(Zahid Khan, Perry li, </a:t>
            </a:r>
          </a:p>
          <a:p>
            <a:r>
              <a:rPr lang="en-AU" sz="2000" dirty="0">
                <a:solidFill>
                  <a:srgbClr val="080808"/>
                </a:solidFill>
              </a:rPr>
              <a:t>Jiani Wu, Kaishun Yang)</a:t>
            </a:r>
            <a:endParaRPr sz="2000" dirty="0">
              <a:solidFill>
                <a:srgbClr val="080808"/>
              </a:solidFill>
            </a:endParaRPr>
          </a:p>
        </p:txBody>
      </p:sp>
      <p:sp>
        <p:nvSpPr>
          <p:cNvPr id="2" name="Title 1"/>
          <p:cNvSpPr>
            <a:spLocks noGrp="1"/>
          </p:cNvSpPr>
          <p:nvPr>
            <p:ph type="ctrTitle"/>
          </p:nvPr>
        </p:nvSpPr>
        <p:spPr>
          <a:xfrm>
            <a:off x="3204642" y="1636191"/>
            <a:ext cx="5782716" cy="2868169"/>
          </a:xfrm>
          <a:noFill/>
        </p:spPr>
        <p:txBody>
          <a:bodyPr anchor="ctr">
            <a:normAutofit/>
          </a:bodyPr>
          <a:lstStyle/>
          <a:p>
            <a:r>
              <a:rPr lang="en-US" sz="4400" b="1" dirty="0">
                <a:solidFill>
                  <a:srgbClr val="080808"/>
                </a:solidFill>
              </a:rPr>
              <a:t>Effects of COVID in </a:t>
            </a:r>
            <a:br>
              <a:rPr lang="en-US" sz="4400" b="1" dirty="0">
                <a:solidFill>
                  <a:srgbClr val="080808"/>
                </a:solidFill>
              </a:rPr>
            </a:br>
            <a:r>
              <a:rPr lang="en-US" sz="4400" b="1" dirty="0">
                <a:solidFill>
                  <a:srgbClr val="080808"/>
                </a:solidFill>
              </a:rPr>
              <a:t>New Zealand</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844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8" name="Content Placeholder 7" descr="Chart, histogram&#10;&#10;Description automatically generated">
            <a:extLst>
              <a:ext uri="{FF2B5EF4-FFF2-40B4-BE49-F238E27FC236}">
                <a16:creationId xmlns:a16="http://schemas.microsoft.com/office/drawing/2014/main" id="{7648F6B1-B91E-D9AC-9C20-5F03006A5D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303038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013"/>
            <a:ext cx="3200400" cy="361652"/>
          </a:xfrm>
        </p:spPr>
        <p:txBody>
          <a:bodyPr>
            <a:normAutofit fontScale="90000"/>
          </a:bodyPr>
          <a:lstStyle/>
          <a:p>
            <a:r>
              <a:rPr lang="en-US" dirty="0">
                <a:solidFill>
                  <a:srgbClr val="FFFFFF"/>
                </a:solidFill>
              </a:rPr>
              <a:t>Agriculture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0" y="461665"/>
            <a:ext cx="12188952" cy="6396335"/>
          </a:xfrm>
        </p:spPr>
        <p:txBody>
          <a:bodyPr anchor="ctr">
            <a:normAutofit/>
          </a:bodyPr>
          <a:lstStyle/>
          <a:p>
            <a:endParaRPr lang="en-US" dirty="0"/>
          </a:p>
        </p:txBody>
      </p:sp>
      <p:sp>
        <p:nvSpPr>
          <p:cNvPr id="4" name="TextBox 3">
            <a:extLst>
              <a:ext uri="{FF2B5EF4-FFF2-40B4-BE49-F238E27FC236}">
                <a16:creationId xmlns:a16="http://schemas.microsoft.com/office/drawing/2014/main" id="{6053C02A-309F-2583-F08F-489D0D0EFB1F}"/>
              </a:ext>
            </a:extLst>
          </p:cNvPr>
          <p:cNvSpPr txBox="1"/>
          <p:nvPr/>
        </p:nvSpPr>
        <p:spPr>
          <a:xfrm>
            <a:off x="4030824" y="0"/>
            <a:ext cx="8158128" cy="461665"/>
          </a:xfrm>
          <a:prstGeom prst="rect">
            <a:avLst/>
          </a:prstGeom>
          <a:noFill/>
        </p:spPr>
        <p:txBody>
          <a:bodyPr wrap="square" rtlCol="0">
            <a:spAutoFit/>
          </a:bodyPr>
          <a:lstStyle/>
          <a:p>
            <a:pPr algn="r"/>
            <a:r>
              <a:rPr lang="en-US" sz="2400" b="1" dirty="0" err="1"/>
              <a:t>Jiani</a:t>
            </a:r>
            <a:r>
              <a:rPr lang="en-US" sz="2400" b="1" dirty="0"/>
              <a:t> (</a:t>
            </a:r>
            <a:r>
              <a:rPr lang="en-US" sz="2400" b="1" dirty="0" err="1"/>
              <a:t>Norie</a:t>
            </a:r>
            <a:r>
              <a:rPr lang="en-US" sz="2400" b="1" dirty="0"/>
              <a:t>) Wu</a:t>
            </a:r>
          </a:p>
        </p:txBody>
      </p:sp>
    </p:spTree>
    <p:extLst>
      <p:ext uri="{BB962C8B-B14F-4D97-AF65-F5344CB8AC3E}">
        <p14:creationId xmlns:p14="http://schemas.microsoft.com/office/powerpoint/2010/main" val="3107199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a:t>Add Graph</a:t>
            </a:r>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spTree>
    <p:extLst>
      <p:ext uri="{BB962C8B-B14F-4D97-AF65-F5344CB8AC3E}">
        <p14:creationId xmlns:p14="http://schemas.microsoft.com/office/powerpoint/2010/main" val="150614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Conclusion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a:t>Look in the slide notes below for topics to consider talking about</a:t>
            </a:r>
          </a:p>
        </p:txBody>
      </p:sp>
    </p:spTree>
    <p:extLst>
      <p:ext uri="{BB962C8B-B14F-4D97-AF65-F5344CB8AC3E}">
        <p14:creationId xmlns:p14="http://schemas.microsoft.com/office/powerpoint/2010/main" val="1799271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3" y="1153572"/>
            <a:ext cx="10947001" cy="4461163"/>
          </a:xfrm>
        </p:spPr>
        <p:txBody>
          <a:bodyPr>
            <a:normAutofit/>
          </a:bodyPr>
          <a:lstStyle/>
          <a:p>
            <a:r>
              <a:rPr lang="en-US" sz="9600" dirty="0">
                <a:solidFill>
                  <a:srgbClr val="FFFFFF"/>
                </a:solidFill>
              </a:rPr>
              <a:t>Q&amp;A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167272" y="319088"/>
            <a:ext cx="7337895" cy="5876439"/>
          </a:xfrm>
        </p:spPr>
        <p:txBody>
          <a:bodyPr anchor="ctr">
            <a:normAutofit/>
          </a:bodyPr>
          <a:lstStyle/>
          <a:p>
            <a:pPr marL="0" indent="0">
              <a:buNone/>
            </a:pPr>
            <a:r>
              <a:rPr lang="en-US" dirty="0"/>
              <a:t>Add New Zealand Map Here…</a:t>
            </a:r>
          </a:p>
        </p:txBody>
      </p:sp>
    </p:spTree>
    <p:extLst>
      <p:ext uri="{BB962C8B-B14F-4D97-AF65-F5344CB8AC3E}">
        <p14:creationId xmlns:p14="http://schemas.microsoft.com/office/powerpoint/2010/main" val="4119973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Thank You</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AU" dirty="0"/>
              <a:t>Honourable Mentions:</a:t>
            </a:r>
          </a:p>
          <a:p>
            <a:pPr marL="0" indent="0">
              <a:buNone/>
            </a:pPr>
            <a:r>
              <a:rPr lang="en-AU" dirty="0"/>
              <a:t>	Teaching Team</a:t>
            </a:r>
          </a:p>
          <a:p>
            <a:pPr marL="0" indent="0">
              <a:buNone/>
            </a:pPr>
            <a:r>
              <a:rPr lang="en-AU" dirty="0"/>
              <a:t>	Tutoring Team</a:t>
            </a:r>
          </a:p>
          <a:p>
            <a:pPr marL="0" indent="0">
              <a:buNone/>
            </a:pPr>
            <a:r>
              <a:rPr lang="en-AU" dirty="0"/>
              <a:t>	Classmates</a:t>
            </a:r>
          </a:p>
          <a:p>
            <a:pPr marL="0" indent="0">
              <a:buNone/>
            </a:pPr>
            <a:r>
              <a:rPr lang="en-AU" dirty="0"/>
              <a:t>Thank you for your help, support and exchange of ideas through out the course. </a:t>
            </a:r>
            <a:endParaRPr dirty="0"/>
          </a:p>
        </p:txBody>
      </p:sp>
    </p:spTree>
    <p:extLst>
      <p:ext uri="{BB962C8B-B14F-4D97-AF65-F5344CB8AC3E}">
        <p14:creationId xmlns:p14="http://schemas.microsoft.com/office/powerpoint/2010/main" val="36728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Topics and Contents Covered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t>Total number of COVID Cases</a:t>
            </a:r>
          </a:p>
          <a:p>
            <a:r>
              <a:rPr lang="en-US" dirty="0"/>
              <a:t>Vaccines Administered</a:t>
            </a:r>
          </a:p>
          <a:p>
            <a:r>
              <a:rPr lang="en-US" dirty="0"/>
              <a:t>Crime Rate</a:t>
            </a:r>
          </a:p>
          <a:p>
            <a:r>
              <a:rPr lang="en-US" dirty="0"/>
              <a:t>Deathrate</a:t>
            </a:r>
          </a:p>
          <a:p>
            <a:r>
              <a:rPr lang="en-US" dirty="0"/>
              <a:t>Agriculture</a:t>
            </a:r>
          </a:p>
          <a:p>
            <a:r>
              <a:rPr lang="en-US" dirty="0"/>
              <a:t>GDP </a:t>
            </a:r>
            <a:r>
              <a:rPr lang="en-US" sz="2000" dirty="0"/>
              <a:t>(</a:t>
            </a:r>
            <a:r>
              <a:rPr lang="en-NZ" sz="2000" b="0" i="0" u="none" strike="noStrike" dirty="0">
                <a:solidFill>
                  <a:srgbClr val="202124"/>
                </a:solidFill>
                <a:effectLst/>
                <a:latin typeface="Google Sans"/>
              </a:rPr>
              <a:t>Gross domestic product</a:t>
            </a:r>
            <a:r>
              <a:rPr lang="en-US" sz="2000" dirty="0"/>
              <a:t>)</a:t>
            </a:r>
          </a:p>
        </p:txBody>
      </p:sp>
    </p:spTree>
    <p:extLst>
      <p:ext uri="{BB962C8B-B14F-4D97-AF65-F5344CB8AC3E}">
        <p14:creationId xmlns:p14="http://schemas.microsoft.com/office/powerpoint/2010/main" val="18888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02270" y="591344"/>
            <a:ext cx="6551529" cy="5585619"/>
          </a:xfrm>
        </p:spPr>
        <p:txBody>
          <a:bodyPr anchor="ctr">
            <a:normAutofit/>
          </a:bodyPr>
          <a:lstStyle/>
          <a:p>
            <a:r>
              <a:rPr lang="en-US" dirty="0"/>
              <a:t>Covid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Vaccination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Crime Rate</a:t>
            </a:r>
          </a:p>
          <a:p>
            <a:pPr marL="457200" lvl="1" indent="0">
              <a:buNone/>
            </a:pPr>
            <a:r>
              <a:rPr lang="en-US" dirty="0"/>
              <a:t>New Zealand Police statistics</a:t>
            </a:r>
          </a:p>
          <a:p>
            <a:pPr marL="457200" lvl="1" indent="0">
              <a:buNone/>
            </a:pPr>
            <a:r>
              <a:rPr lang="en-US" sz="1400" dirty="0">
                <a:hlinkClick r:id="rId4"/>
              </a:rPr>
              <a:t>https://www.police.govt.nz/about-us/publications-statistics/data-and-statistics?nondesktop</a:t>
            </a:r>
            <a:endParaRPr lang="en-US" sz="1400" dirty="0"/>
          </a:p>
          <a:p>
            <a:pPr marL="457200" lvl="1" indent="0">
              <a:buNone/>
            </a:pPr>
            <a:endParaRPr lang="en-US" sz="1400" dirty="0"/>
          </a:p>
          <a:p>
            <a:r>
              <a:rPr lang="en-US" dirty="0"/>
              <a:t>Death Rate</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p:txBody>
      </p:sp>
      <p:pic>
        <p:nvPicPr>
          <p:cNvPr id="8" name="Picture 7" descr="Logo&#10;&#10;Description automatically generated">
            <a:extLst>
              <a:ext uri="{FF2B5EF4-FFF2-40B4-BE49-F238E27FC236}">
                <a16:creationId xmlns:a16="http://schemas.microsoft.com/office/drawing/2014/main" id="{B4A6E5F3-8850-D3E8-5110-4776654E1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763" y="4017974"/>
            <a:ext cx="635000" cy="6477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3AB7357F-F2C0-1A82-0762-E44C45C89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763" y="1037437"/>
            <a:ext cx="635000" cy="647700"/>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D80C996-637F-B50B-7923-4E0EE6BFAD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2468335"/>
            <a:ext cx="635000" cy="64770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BD9A3109-37D5-6824-D4F6-671E4B2AE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5567613"/>
            <a:ext cx="635000" cy="647700"/>
          </a:xfrm>
          <a:prstGeom prst="rect">
            <a:avLst/>
          </a:prstGeom>
        </p:spPr>
      </p:pic>
    </p:spTree>
    <p:extLst>
      <p:ext uri="{BB962C8B-B14F-4D97-AF65-F5344CB8AC3E}">
        <p14:creationId xmlns:p14="http://schemas.microsoft.com/office/powerpoint/2010/main" val="5164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51058" y="591344"/>
            <a:ext cx="6502741" cy="5585619"/>
          </a:xfrm>
        </p:spPr>
        <p:txBody>
          <a:bodyPr anchor="ctr">
            <a:normAutofit/>
          </a:bodyPr>
          <a:lstStyle/>
          <a:p>
            <a:r>
              <a:rPr lang="en-US"/>
              <a:t>Agriculture</a:t>
            </a:r>
          </a:p>
          <a:p>
            <a:pPr marL="457200" lvl="1" indent="0">
              <a:buNone/>
            </a:pPr>
            <a:r>
              <a:rPr lang="en-US"/>
              <a:t>Before Covid:</a:t>
            </a:r>
          </a:p>
          <a:p>
            <a:pPr marL="457200" lvl="1" indent="0">
              <a:buNone/>
            </a:pPr>
            <a:r>
              <a:rPr lang="en-US" sz="1400">
                <a:hlinkClick r:id="rId3"/>
              </a:rPr>
              <a:t>https://www.stats.govt.nz/information-releases/agricultural-production-statistics-june-2019-final/?fbclid=IwAR2WAR9QR33HcLXF7Nt-JAZZRukfgQiDJhFAukYjOz_HKqKOeQ8kJzxky3c</a:t>
            </a:r>
            <a:endParaRPr lang="en-US" sz="1400"/>
          </a:p>
          <a:p>
            <a:pPr marL="457200" lvl="1" indent="0">
              <a:buNone/>
            </a:pPr>
            <a:endParaRPr lang="en-US" sz="1200"/>
          </a:p>
          <a:p>
            <a:pPr marL="457200" lvl="1" indent="0">
              <a:buNone/>
            </a:pPr>
            <a:r>
              <a:rPr lang="en-US"/>
              <a:t>After Covid:</a:t>
            </a:r>
          </a:p>
          <a:p>
            <a:pPr marL="457200" lvl="1" indent="0">
              <a:buNone/>
            </a:pPr>
            <a:r>
              <a:rPr lang="en-US" sz="1400">
                <a:hlinkClick r:id="rId4"/>
              </a:rPr>
              <a:t>https://www.stats.govt.nz/information-releases/agricultural-production-statistics-year-to-june-2021-final/?fbclid=IwAR04a29AGmveWZyfI0V9i9yD-5OP68RAazrGrpmOWMw4GRZKpane8jcWjzA</a:t>
            </a:r>
            <a:endParaRPr lang="en-US" sz="1400"/>
          </a:p>
          <a:p>
            <a:pPr marL="457200" lvl="1" indent="0">
              <a:buNone/>
            </a:pPr>
            <a:endParaRPr lang="en-US"/>
          </a:p>
          <a:p>
            <a:r>
              <a:rPr lang="en-US"/>
              <a:t>GDP</a:t>
            </a:r>
          </a:p>
          <a:p>
            <a:pPr marL="457200" lvl="1" indent="0">
              <a:buNone/>
            </a:pPr>
            <a:r>
              <a:rPr lang="en-US" sz="1400">
                <a:hlinkClick r:id="rId5"/>
              </a:rPr>
              <a:t>https://www.stats.govt.nz/information-releases/gross-domestic-product-june-2022-quarter/?fbclid=IwAR1bfYeCwfOSBIp97SkhGlWFzReIxGYD5Q7Fl5jaCmCf3yLqgXgGKbgwjIw</a:t>
            </a:r>
            <a:endParaRPr lang="en-US" sz="1400"/>
          </a:p>
          <a:p>
            <a:pPr marL="457200" lvl="1" indent="0">
              <a:buNone/>
            </a:pPr>
            <a:endParaRPr lang="en-US"/>
          </a:p>
        </p:txBody>
      </p:sp>
      <p:pic>
        <p:nvPicPr>
          <p:cNvPr id="4" name="Picture 3" descr="Icon&#10;&#10;Description automatically generated">
            <a:extLst>
              <a:ext uri="{FF2B5EF4-FFF2-40B4-BE49-F238E27FC236}">
                <a16:creationId xmlns:a16="http://schemas.microsoft.com/office/drawing/2014/main" id="{B7505126-BFE7-29CA-63FB-B68F78B39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0" y="4497195"/>
            <a:ext cx="891241" cy="909066"/>
          </a:xfrm>
          <a:prstGeom prst="rect">
            <a:avLst/>
          </a:prstGeom>
        </p:spPr>
      </p:pic>
      <p:pic>
        <p:nvPicPr>
          <p:cNvPr id="5" name="Picture 4" descr="Icon&#10;&#10;Description automatically generated">
            <a:extLst>
              <a:ext uri="{FF2B5EF4-FFF2-40B4-BE49-F238E27FC236}">
                <a16:creationId xmlns:a16="http://schemas.microsoft.com/office/drawing/2014/main" id="{E55335B8-26FE-4EC5-6CCD-B1595EB1A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2747963"/>
            <a:ext cx="891241" cy="909066"/>
          </a:xfrm>
          <a:prstGeom prst="rect">
            <a:avLst/>
          </a:prstGeom>
        </p:spPr>
      </p:pic>
      <p:pic>
        <p:nvPicPr>
          <p:cNvPr id="6" name="Picture 5" descr="Icon&#10;&#10;Description automatically generated">
            <a:extLst>
              <a:ext uri="{FF2B5EF4-FFF2-40B4-BE49-F238E27FC236}">
                <a16:creationId xmlns:a16="http://schemas.microsoft.com/office/drawing/2014/main" id="{11DC9F85-99C1-D13E-2B4F-41332D448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1529778"/>
            <a:ext cx="891241" cy="909066"/>
          </a:xfrm>
          <a:prstGeom prst="rect">
            <a:avLst/>
          </a:prstGeom>
        </p:spPr>
      </p:pic>
    </p:spTree>
    <p:extLst>
      <p:ext uri="{BB962C8B-B14F-4D97-AF65-F5344CB8AC3E}">
        <p14:creationId xmlns:p14="http://schemas.microsoft.com/office/powerpoint/2010/main" val="202938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Planning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pPr marL="0" indent="0">
              <a:buNone/>
            </a:pPr>
            <a:endParaRPr lang="en-US" dirty="0"/>
          </a:p>
        </p:txBody>
      </p:sp>
      <p:pic>
        <p:nvPicPr>
          <p:cNvPr id="5" name="Picture 4" descr="A white board with writing on it&#10;&#10;Description automatically generated">
            <a:extLst>
              <a:ext uri="{FF2B5EF4-FFF2-40B4-BE49-F238E27FC236}">
                <a16:creationId xmlns:a16="http://schemas.microsoft.com/office/drawing/2014/main" id="{35C82745-1A59-6B10-CBE2-A028A4B7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8701">
            <a:off x="7173109" y="5114"/>
            <a:ext cx="5059406" cy="3794555"/>
          </a:xfrm>
          <a:prstGeom prst="rect">
            <a:avLst/>
          </a:prstGeom>
          <a:effectLst>
            <a:softEdge rad="137058"/>
          </a:effectLst>
        </p:spPr>
      </p:pic>
      <p:pic>
        <p:nvPicPr>
          <p:cNvPr id="7" name="Picture 6" descr="A white board with writing on it&#10;&#10;Description automatically generated">
            <a:extLst>
              <a:ext uri="{FF2B5EF4-FFF2-40B4-BE49-F238E27FC236}">
                <a16:creationId xmlns:a16="http://schemas.microsoft.com/office/drawing/2014/main" id="{13F2C537-AD9F-E574-129D-CFBE76FA63B5}"/>
              </a:ext>
            </a:extLst>
          </p:cNvPr>
          <p:cNvPicPr>
            <a:picLocks noChangeAspect="1"/>
          </p:cNvPicPr>
          <p:nvPr/>
        </p:nvPicPr>
        <p:blipFill rotWithShape="1">
          <a:blip r:embed="rId4">
            <a:extLst>
              <a:ext uri="{28A0092B-C50C-407E-A947-70E740481C1C}">
                <a14:useLocalDpi xmlns:a14="http://schemas.microsoft.com/office/drawing/2010/main" val="0"/>
              </a:ext>
            </a:extLst>
          </a:blip>
          <a:srcRect l="26824" t="1090" r="4183" b="-1090"/>
          <a:stretch/>
        </p:blipFill>
        <p:spPr>
          <a:xfrm>
            <a:off x="7221895" y="3488674"/>
            <a:ext cx="4817296" cy="3688434"/>
          </a:xfrm>
          <a:prstGeom prst="rect">
            <a:avLst/>
          </a:prstGeom>
          <a:effectLst>
            <a:softEdge rad="104353"/>
          </a:effectLst>
        </p:spPr>
      </p:pic>
      <p:pic>
        <p:nvPicPr>
          <p:cNvPr id="10" name="Picture 9" descr="A white board with writing on it&#10;&#10;Description automatically generated">
            <a:extLst>
              <a:ext uri="{FF2B5EF4-FFF2-40B4-BE49-F238E27FC236}">
                <a16:creationId xmlns:a16="http://schemas.microsoft.com/office/drawing/2014/main" id="{F0CF7E3B-0D4E-7B0F-B151-98F9643D7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364704" y="3273668"/>
            <a:ext cx="4214327" cy="3799357"/>
          </a:xfrm>
          <a:prstGeom prst="rect">
            <a:avLst/>
          </a:prstGeom>
          <a:effectLst>
            <a:softEdge rad="124853"/>
          </a:effectLst>
        </p:spPr>
      </p:pic>
      <p:pic>
        <p:nvPicPr>
          <p:cNvPr id="14" name="Picture 13" descr="A whiteboard with writing on it&#10;&#10;Description automatically generated with medium confidence">
            <a:extLst>
              <a:ext uri="{FF2B5EF4-FFF2-40B4-BE49-F238E27FC236}">
                <a16:creationId xmlns:a16="http://schemas.microsoft.com/office/drawing/2014/main" id="{C2BB6608-F7D2-4BC1-EA12-1BC5D8E74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6558">
            <a:off x="3071313" y="-313704"/>
            <a:ext cx="4924792" cy="3693594"/>
          </a:xfrm>
          <a:prstGeom prst="rect">
            <a:avLst/>
          </a:prstGeom>
          <a:effectLst>
            <a:softEdge rad="139622"/>
          </a:effectLst>
        </p:spPr>
      </p:pic>
    </p:spTree>
    <p:extLst>
      <p:ext uri="{BB962C8B-B14F-4D97-AF65-F5344CB8AC3E}">
        <p14:creationId xmlns:p14="http://schemas.microsoft.com/office/powerpoint/2010/main" val="302563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749"/>
            <a:ext cx="2950145" cy="647476"/>
          </a:xfrm>
        </p:spPr>
        <p:txBody>
          <a:bodyPr>
            <a:normAutofit fontScale="90000"/>
          </a:bodyPr>
          <a:lstStyle/>
          <a:p>
            <a:r>
              <a:rPr lang="en-US" dirty="0">
                <a:solidFill>
                  <a:srgbClr val="FFFFFF"/>
                </a:solidFill>
              </a:rPr>
              <a:t>Covid Cases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80F28936-92E2-DB7C-D5A3-0F73341B5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90241"/>
            <a:ext cx="12188952" cy="6386586"/>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349387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7" y="36032"/>
            <a:ext cx="2780522" cy="564043"/>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a:extLst>
              <a:ext uri="{FF2B5EF4-FFF2-40B4-BE49-F238E27FC236}">
                <a16:creationId xmlns:a16="http://schemas.microsoft.com/office/drawing/2014/main" id="{9F04AD80-6BC8-CE22-08EC-FB5F6DCD4C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7" y="475954"/>
            <a:ext cx="12191999" cy="6396334"/>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498854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2780522" cy="578197"/>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12" name="Content Placeholder 11" descr="Chart, bar chart&#10;&#10;Description automatically generated">
            <a:extLst>
              <a:ext uri="{FF2B5EF4-FFF2-40B4-BE49-F238E27FC236}">
                <a16:creationId xmlns:a16="http://schemas.microsoft.com/office/drawing/2014/main" id="{11A6F21E-EBBB-43BA-8E0A-905BC5D7E3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47377"/>
            <a:ext cx="12188952" cy="6410624"/>
          </a:xfrm>
          <a:effectLst>
            <a:softEdge rad="0"/>
          </a:effectLst>
        </p:spPr>
      </p:pic>
    </p:spTree>
    <p:extLst>
      <p:ext uri="{BB962C8B-B14F-4D97-AF65-F5344CB8AC3E}">
        <p14:creationId xmlns:p14="http://schemas.microsoft.com/office/powerpoint/2010/main" val="228862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DE24476D-19EF-057E-92D9-24CA560A6E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47377"/>
            <a:ext cx="12188951" cy="6396335"/>
          </a:xfrm>
        </p:spPr>
      </p:pic>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spTree>
    <p:extLst>
      <p:ext uri="{BB962C8B-B14F-4D97-AF65-F5344CB8AC3E}">
        <p14:creationId xmlns:p14="http://schemas.microsoft.com/office/powerpoint/2010/main" val="2101589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1621</TotalTime>
  <Words>712</Words>
  <Application>Microsoft Macintosh PowerPoint</Application>
  <PresentationFormat>Widescreen</PresentationFormat>
  <Paragraphs>103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Google Sans</vt:lpstr>
      <vt:lpstr>Arial</vt:lpstr>
      <vt:lpstr>Calibri</vt:lpstr>
      <vt:lpstr>Calibri Light</vt:lpstr>
      <vt:lpstr>Office Theme</vt:lpstr>
      <vt:lpstr>Effects of COVID in  New Zealand</vt:lpstr>
      <vt:lpstr>Topics and Contents Covered</vt:lpstr>
      <vt:lpstr>Data Sources</vt:lpstr>
      <vt:lpstr>Data Sources</vt:lpstr>
      <vt:lpstr>Planning</vt:lpstr>
      <vt:lpstr>Covid Cases</vt:lpstr>
      <vt:lpstr>Crime Rate</vt:lpstr>
      <vt:lpstr>Crime Rate</vt:lpstr>
      <vt:lpstr>Vaccine Rate</vt:lpstr>
      <vt:lpstr>Vaccine Rate</vt:lpstr>
      <vt:lpstr>Agriculture</vt:lpstr>
      <vt:lpstr>GDP</vt:lpstr>
      <vt:lpstr>Conclusion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Zahid Khan</dc:creator>
  <cp:lastModifiedBy>Zahid Khan</cp:lastModifiedBy>
  <cp:revision>15</cp:revision>
  <dcterms:created xsi:type="dcterms:W3CDTF">2022-10-13T00:08:52Z</dcterms:created>
  <dcterms:modified xsi:type="dcterms:W3CDTF">2022-10-14T03:45:56Z</dcterms:modified>
</cp:coreProperties>
</file>